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2404050" cy="43205400"/>
  <p:notesSz cx="7099300" cy="10234613"/>
  <p:defaultTextStyle>
    <a:defPPr>
      <a:defRPr lang="pt-BR"/>
    </a:defPPr>
    <a:lvl1pPr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625600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2pPr>
    <a:lvl3pPr marL="4318000" indent="-3251200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3pPr>
    <a:lvl4pPr marL="6478588" indent="-4878388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4pPr>
    <a:lvl5pPr marL="8637588" indent="-6503988" algn="l" defTabSz="4318000" rtl="0" fontAlgn="base">
      <a:spcBef>
        <a:spcPct val="0"/>
      </a:spcBef>
      <a:spcAft>
        <a:spcPct val="0"/>
      </a:spcAft>
      <a:defRPr sz="7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353"/>
    <a:srgbClr val="FF6565"/>
    <a:srgbClr val="CC0000"/>
    <a:srgbClr val="FFFFFF"/>
    <a:srgbClr val="FF3399"/>
    <a:srgbClr val="FF0000"/>
    <a:srgbClr val="0033CC"/>
    <a:srgbClr val="1966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96545" autoAdjust="0"/>
  </p:normalViewPr>
  <p:slideViewPr>
    <p:cSldViewPr>
      <p:cViewPr>
        <p:scale>
          <a:sx n="66" d="100"/>
          <a:sy n="66" d="100"/>
        </p:scale>
        <p:origin x="366" y="7200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mindo\Dropbox\10%20semestre%20-%20TGI\Comparativo%20pa&#237;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Plan1!$A$4</c:f>
              <c:strCache>
                <c:ptCount val="1"/>
                <c:pt idx="0">
                  <c:v>Rodoviário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Estados Unidos</c:v>
                </c:pt>
                <c:pt idx="2">
                  <c:v>Canadá</c:v>
                </c:pt>
              </c:strCache>
            </c:strRef>
          </c:cat>
          <c:val>
            <c:numRef>
              <c:f>Plan1!$B$4:$D$4</c:f>
              <c:numCache>
                <c:formatCode>0.00%</c:formatCode>
                <c:ptCount val="3"/>
                <c:pt idx="0">
                  <c:v>0.61100000000000065</c:v>
                </c:pt>
                <c:pt idx="1">
                  <c:v>0.3200000000000004</c:v>
                </c:pt>
                <c:pt idx="2">
                  <c:v>0.43000000000000033</c:v>
                </c:pt>
              </c:numCache>
            </c:numRef>
          </c:val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Ferroviário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6600"/>
              </a:solidFill>
              <a:ln>
                <a:noFill/>
              </a:ln>
              <a:effectLst/>
            </c:spPr>
          </c:dPt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Estados Unidos</c:v>
                </c:pt>
                <c:pt idx="2">
                  <c:v>Canadá</c:v>
                </c:pt>
              </c:strCache>
            </c:strRef>
          </c:cat>
          <c:val>
            <c:numRef>
              <c:f>Plan1!$B$5:$D$5</c:f>
              <c:numCache>
                <c:formatCode>0.00%</c:formatCode>
                <c:ptCount val="3"/>
                <c:pt idx="0">
                  <c:v>0.20700000000000016</c:v>
                </c:pt>
                <c:pt idx="1">
                  <c:v>0.43000000000000033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Plan1!$A$6</c:f>
              <c:strCache>
                <c:ptCount val="1"/>
                <c:pt idx="0">
                  <c:v>Hidroviário e outros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Estados Unidos</c:v>
                </c:pt>
                <c:pt idx="2">
                  <c:v>Canadá</c:v>
                </c:pt>
              </c:strCache>
            </c:strRef>
          </c:cat>
          <c:val>
            <c:numRef>
              <c:f>Plan1!$B$6:$D$6</c:f>
              <c:numCache>
                <c:formatCode>0.00%</c:formatCode>
                <c:ptCount val="3"/>
                <c:pt idx="0">
                  <c:v>0.18200000000000016</c:v>
                </c:pt>
                <c:pt idx="1">
                  <c:v>0.25</c:v>
                </c:pt>
                <c:pt idx="2">
                  <c:v>0.11</c:v>
                </c:pt>
              </c:numCache>
            </c:numRef>
          </c:val>
        </c:ser>
        <c:dLbls/>
        <c:gapWidth val="219"/>
        <c:overlap val="-27"/>
        <c:axId val="141467008"/>
        <c:axId val="14148108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Plan1!$A$7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Plan1!$B$3:$D$3</c15:sqref>
                        </c15:formulaRef>
                      </c:ext>
                    </c:extLst>
                    <c:strCache>
                      <c:ptCount val="3"/>
                      <c:pt idx="0">
                        <c:v>Brasil</c:v>
                      </c:pt>
                      <c:pt idx="1">
                        <c:v>Estados Unidos</c:v>
                      </c:pt>
                      <c:pt idx="2">
                        <c:v>Canadá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Plan1!$B$7:$D$7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Plan1!$B$3:$D$3</c15:sqref>
                        </c15:formulaRef>
                      </c:ext>
                    </c:extLst>
                    <c:strCache>
                      <c:ptCount val="3"/>
                      <c:pt idx="0">
                        <c:v>Brasil</c:v>
                      </c:pt>
                      <c:pt idx="1">
                        <c:v>Estados Unidos</c:v>
                      </c:pt>
                      <c:pt idx="2">
                        <c:v>Canadá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Plan1!$B$8:$D$8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141467008"/>
        <c:scaling>
          <c:orientation val="minMax"/>
        </c:scaling>
        <c:axPos val="b"/>
        <c:numFmt formatCode="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481088"/>
        <c:crosses val="autoZero"/>
        <c:lblAlgn val="ctr"/>
        <c:lblOffset val="100"/>
      </c:catAx>
      <c:valAx>
        <c:axId val="14148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146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11454224631418"/>
          <c:y val="0.90416629492276279"/>
          <c:w val="0.70699117155810176"/>
          <c:h val="8.660028901185906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defTabSz="386774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defTabSz="386774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5B16094-512B-41BC-A192-46E08D9EDA8E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76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defTabSz="386774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defTabSz="3867747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3CECA27-0A40-4E84-95C0-89C91AAE8F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682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9000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8000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78588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37588" algn="l" defTabSz="4318000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799576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59490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19405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79321" algn="l" defTabSz="431983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Espaço Reservado para Número de Slide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500" tIns="47750" rIns="95500" bIns="47750" anchor="b"/>
          <a:lstStyle/>
          <a:p>
            <a:pPr algn="r" defTabSz="4318350">
              <a:defRPr/>
            </a:pPr>
            <a:fld id="{65A6425C-1B65-459D-A193-82263235F112}" type="slidenum">
              <a:rPr lang="pt-BR" sz="1300">
                <a:latin typeface="+mn-lt"/>
              </a:rPr>
              <a:pPr algn="r" defTabSz="4318350">
                <a:defRPr/>
              </a:pPr>
              <a:t>1</a:t>
            </a:fld>
            <a:endParaRPr lang="pt-BR" sz="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97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0"/>
            <a:ext cx="27543443" cy="926115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10" y="24483062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9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EFF1-9DE1-435F-8BB8-C778F3FC47F9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71E4-3F30-4FFF-A4FE-CEF4748E1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8AFC-32BF-4441-9C3E-9958E24695A8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49AB-ED91-48FE-ABD7-F59D61694B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8" y="1730224"/>
            <a:ext cx="7290912" cy="3686460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4"/>
            <a:ext cx="21332667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036B-E593-4E4D-9299-1120F9464649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B47F9-E439-458B-9F26-A0B6B1F34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DEEC-FD70-4724-9574-CE4BAF87EC23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6A7E-4637-406E-9777-96086DD961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5"/>
            <a:ext cx="27543443" cy="945117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991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83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74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6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5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4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940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932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6808-70F1-4DD8-88DB-DD1B3366E5D4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BC05-6C75-49D4-80D4-B19BB2BBF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5" y="10081263"/>
            <a:ext cx="14311788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8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3F11-0444-4A2B-A581-502AC6E529F3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5F32-9A5D-4CB5-9C1E-21AD02A4AB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1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916" indent="0">
              <a:buNone/>
              <a:defRPr sz="9400" b="1"/>
            </a:lvl2pPr>
            <a:lvl3pPr marL="4319830" indent="0">
              <a:buNone/>
              <a:defRPr sz="8500" b="1"/>
            </a:lvl3pPr>
            <a:lvl4pPr marL="6479746" indent="0">
              <a:buNone/>
              <a:defRPr sz="7600" b="1"/>
            </a:lvl4pPr>
            <a:lvl5pPr marL="8639660" indent="0">
              <a:buNone/>
              <a:defRPr sz="7600" b="1"/>
            </a:lvl5pPr>
            <a:lvl6pPr marL="10799576" indent="0">
              <a:buNone/>
              <a:defRPr sz="7600" b="1"/>
            </a:lvl6pPr>
            <a:lvl7pPr marL="12959490" indent="0">
              <a:buNone/>
              <a:defRPr sz="7600" b="1"/>
            </a:lvl7pPr>
            <a:lvl8pPr marL="15119405" indent="0">
              <a:buNone/>
              <a:defRPr sz="7600" b="1"/>
            </a:lvl8pPr>
            <a:lvl9pPr marL="17279321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1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916" indent="0">
              <a:buNone/>
              <a:defRPr sz="9400" b="1"/>
            </a:lvl2pPr>
            <a:lvl3pPr marL="4319830" indent="0">
              <a:buNone/>
              <a:defRPr sz="8500" b="1"/>
            </a:lvl3pPr>
            <a:lvl4pPr marL="6479746" indent="0">
              <a:buNone/>
              <a:defRPr sz="7600" b="1"/>
            </a:lvl4pPr>
            <a:lvl5pPr marL="8639660" indent="0">
              <a:buNone/>
              <a:defRPr sz="7600" b="1"/>
            </a:lvl5pPr>
            <a:lvl6pPr marL="10799576" indent="0">
              <a:buNone/>
              <a:defRPr sz="7600" b="1"/>
            </a:lvl6pPr>
            <a:lvl7pPr marL="12959490" indent="0">
              <a:buNone/>
              <a:defRPr sz="7600" b="1"/>
            </a:lvl7pPr>
            <a:lvl8pPr marL="15119405" indent="0">
              <a:buNone/>
              <a:defRPr sz="7600" b="1"/>
            </a:lvl8pPr>
            <a:lvl9pPr marL="17279321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4C65-7964-453D-8844-845279D954F5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AB80-3F76-4F27-BB90-DE0E0EAA75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1BB-A760-468C-83AD-78551D41C743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CEC2-D663-4233-93F4-F82A3EF186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22F9-CD24-4666-B04F-A8A8D1E3D085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791C-D8A7-4D42-B6E5-BCA7F1903C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6" y="1720217"/>
            <a:ext cx="10660710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6" y="1720218"/>
            <a:ext cx="18114764" cy="36874612"/>
          </a:xfrm>
        </p:spPr>
        <p:txBody>
          <a:bodyPr/>
          <a:lstStyle>
            <a:lvl1pPr>
              <a:defRPr sz="152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6" y="9041134"/>
            <a:ext cx="10660710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916" indent="0">
              <a:buNone/>
              <a:defRPr sz="5700"/>
            </a:lvl2pPr>
            <a:lvl3pPr marL="4319830" indent="0">
              <a:buNone/>
              <a:defRPr sz="4800"/>
            </a:lvl3pPr>
            <a:lvl4pPr marL="6479746" indent="0">
              <a:buNone/>
              <a:defRPr sz="4200"/>
            </a:lvl4pPr>
            <a:lvl5pPr marL="8639660" indent="0">
              <a:buNone/>
              <a:defRPr sz="4200"/>
            </a:lvl5pPr>
            <a:lvl6pPr marL="10799576" indent="0">
              <a:buNone/>
              <a:defRPr sz="4200"/>
            </a:lvl6pPr>
            <a:lvl7pPr marL="12959490" indent="0">
              <a:buNone/>
              <a:defRPr sz="4200"/>
            </a:lvl7pPr>
            <a:lvl8pPr marL="15119405" indent="0">
              <a:buNone/>
              <a:defRPr sz="4200"/>
            </a:lvl8pPr>
            <a:lvl9pPr marL="17279321" indent="0">
              <a:buNone/>
              <a:defRPr sz="4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12CA9-B946-4ED1-A23D-D197CF5B617E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2D17-3121-4094-AE4E-0B54E7FD31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200"/>
            </a:lvl1pPr>
            <a:lvl2pPr marL="2159916" indent="0">
              <a:buNone/>
              <a:defRPr sz="13200"/>
            </a:lvl2pPr>
            <a:lvl3pPr marL="4319830" indent="0">
              <a:buNone/>
              <a:defRPr sz="11300"/>
            </a:lvl3pPr>
            <a:lvl4pPr marL="6479746" indent="0">
              <a:buNone/>
              <a:defRPr sz="9400"/>
            </a:lvl4pPr>
            <a:lvl5pPr marL="8639660" indent="0">
              <a:buNone/>
              <a:defRPr sz="9400"/>
            </a:lvl5pPr>
            <a:lvl6pPr marL="10799576" indent="0">
              <a:buNone/>
              <a:defRPr sz="9400"/>
            </a:lvl6pPr>
            <a:lvl7pPr marL="12959490" indent="0">
              <a:buNone/>
              <a:defRPr sz="9400"/>
            </a:lvl7pPr>
            <a:lvl8pPr marL="15119405" indent="0">
              <a:buNone/>
              <a:defRPr sz="9400"/>
            </a:lvl8pPr>
            <a:lvl9pPr marL="17279321" indent="0">
              <a:buNone/>
              <a:defRPr sz="94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916" indent="0">
              <a:buNone/>
              <a:defRPr sz="5700"/>
            </a:lvl2pPr>
            <a:lvl3pPr marL="4319830" indent="0">
              <a:buNone/>
              <a:defRPr sz="4800"/>
            </a:lvl3pPr>
            <a:lvl4pPr marL="6479746" indent="0">
              <a:buNone/>
              <a:defRPr sz="4200"/>
            </a:lvl4pPr>
            <a:lvl5pPr marL="8639660" indent="0">
              <a:buNone/>
              <a:defRPr sz="4200"/>
            </a:lvl5pPr>
            <a:lvl6pPr marL="10799576" indent="0">
              <a:buNone/>
              <a:defRPr sz="4200"/>
            </a:lvl6pPr>
            <a:lvl7pPr marL="12959490" indent="0">
              <a:buNone/>
              <a:defRPr sz="4200"/>
            </a:lvl7pPr>
            <a:lvl8pPr marL="15119405" indent="0">
              <a:buNone/>
              <a:defRPr sz="4200"/>
            </a:lvl8pPr>
            <a:lvl9pPr marL="17279321" indent="0">
              <a:buNone/>
              <a:defRPr sz="4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2595-B477-4ED6-9C83-CB3EDA9365E2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784-0C21-4CF4-A3DF-20FE04FB3C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1983" tIns="215991" rIns="431983" bIns="2159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>
            <a:lvl1pPr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4289B6-5D15-44B6-910A-41AF81A8A95B}" type="datetimeFigureOut">
              <a:rPr lang="pt-BR"/>
              <a:pPr>
                <a:defRPr/>
              </a:pPr>
              <a:t>24/04/2015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>
            <a:lvl1pPr algn="ct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1983" tIns="215991" rIns="431983" bIns="215991" numCol="1" anchor="ctr" anchorCtr="0" compatLnSpc="1">
            <a:prstTxWarp prst="textNoShape">
              <a:avLst/>
            </a:prstTxWarp>
          </a:bodyPr>
          <a:lstStyle>
            <a:lvl1pPr algn="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9C1E69-30FE-4889-B67F-A711463F3D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533312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1066625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599937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2133249" algn="ctr" defTabSz="4318350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9375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088" indent="-1079500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88" indent="-1079500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7088" indent="-1079500" algn="l" defTabSz="4318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9533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449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9363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9279" indent="-1079958" algn="l" defTabSz="4319830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916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3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746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66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576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490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405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321" algn="l" defTabSz="431983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3"/>
          <p:cNvSpPr txBox="1">
            <a:spLocks noChangeArrowheads="1"/>
          </p:cNvSpPr>
          <p:nvPr/>
        </p:nvSpPr>
        <p:spPr bwMode="auto">
          <a:xfrm>
            <a:off x="16533813" y="10801351"/>
            <a:ext cx="14824800" cy="1865195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pPr algn="ctr" defTabSz="3321050">
              <a:tabLst>
                <a:tab pos="4837113" algn="l"/>
                <a:tab pos="7362825" algn="l"/>
              </a:tabLst>
            </a:pPr>
            <a:r>
              <a:rPr lang="pt-BR" sz="4400" b="1" dirty="0" smtClean="0"/>
              <a:t> Resultados</a:t>
            </a:r>
          </a:p>
          <a:p>
            <a:pPr algn="just" defTabSz="3321050">
              <a:tabLst>
                <a:tab pos="4837113" algn="l"/>
                <a:tab pos="7362825" algn="l"/>
              </a:tabLst>
            </a:pPr>
            <a:r>
              <a:rPr lang="pt-BR" sz="4200" dirty="0" smtClean="0"/>
              <a:t>    Os resultados obtidos para os três portos foram, no geral, semelhantes. Os Mapas 1, 2 e 3 apresentam as rotas analisadas para a exportação da soja dos municípios de Mato Grosso (</a:t>
            </a:r>
            <a:r>
              <a:rPr lang="pt-PT" sz="4200" dirty="0" smtClean="0"/>
              <a:t>Água Boa, Canarana e São Félix do Araguaia)</a:t>
            </a:r>
            <a:r>
              <a:rPr lang="pt-BR" sz="4200" dirty="0" smtClean="0"/>
              <a:t> até o Porto de </a:t>
            </a:r>
            <a:r>
              <a:rPr lang="pt-BR" sz="4200" dirty="0" err="1" smtClean="0"/>
              <a:t>Itaquí</a:t>
            </a:r>
            <a:r>
              <a:rPr lang="pt-BR" sz="4200" dirty="0" smtClean="0"/>
              <a:t> (MA). A Tabela 1 apresenta os custos de cada alternativa analisada.</a:t>
            </a:r>
          </a:p>
          <a:p>
            <a:pPr algn="just" defTabSz="3321050">
              <a:tabLst>
                <a:tab pos="4837113" algn="l"/>
                <a:tab pos="7362825" algn="l"/>
              </a:tabLst>
            </a:pPr>
            <a:endParaRPr lang="pt-BR" sz="16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r>
              <a:rPr lang="pt-BR" sz="3200" b="1" dirty="0" smtClean="0"/>
              <a:t>Mapas 1, 2 e 3 – Alternativas 1, 2 e 3, respectivamente, para o trajeto de soja dos municípios de MT até o Porto de </a:t>
            </a:r>
            <a:r>
              <a:rPr lang="pt-BR" sz="3200" b="1" dirty="0" err="1" smtClean="0"/>
              <a:t>Itaquí</a:t>
            </a:r>
            <a:r>
              <a:rPr lang="pt-BR" sz="3200" b="1" dirty="0" smtClean="0"/>
              <a:t>.</a:t>
            </a:r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ctr" defTabSz="3321050">
              <a:tabLst>
                <a:tab pos="4837113" algn="l"/>
                <a:tab pos="7362825" algn="l"/>
              </a:tabLst>
            </a:pPr>
            <a:endParaRPr lang="pt-BR" sz="3200" b="1" dirty="0" smtClean="0"/>
          </a:p>
          <a:p>
            <a:pPr algn="just" defTabSz="3321050">
              <a:tabLst>
                <a:tab pos="4837113" algn="l"/>
                <a:tab pos="7362825" algn="l"/>
              </a:tabLst>
            </a:pPr>
            <a:r>
              <a:rPr lang="pt-BR" sz="4200" dirty="0" smtClean="0"/>
              <a:t>   Percebe-se pelas análises de custo que a rota mais econômica é a alternativa 2 com auxílio do Rio Araguaia. Um aspecto importante a ser ressaltado é o fato dessa rota ser a mais longa e mesmo assim apresentar um custo 26% menor que a alternativa de maior custo (alternativa 1). </a:t>
            </a:r>
          </a:p>
          <a:p>
            <a:pPr algn="just" defTabSz="3321050">
              <a:tabLst>
                <a:tab pos="4837113" algn="l"/>
                <a:tab pos="7362825" algn="l"/>
              </a:tabLst>
            </a:pPr>
            <a:endParaRPr lang="pt-BR" sz="1800" b="1" dirty="0" smtClean="0"/>
          </a:p>
          <a:p>
            <a:pPr algn="just" defTabSz="3321050">
              <a:tabLst>
                <a:tab pos="4837113" algn="l"/>
                <a:tab pos="7362825" algn="l"/>
              </a:tabLst>
            </a:pPr>
            <a:r>
              <a:rPr lang="pt-BR" sz="1800" dirty="0" smtClean="0"/>
              <a:t>*BRASIL. Ministério dos Transportes. </a:t>
            </a:r>
            <a:r>
              <a:rPr lang="pt-BR" sz="1800" b="1" dirty="0" smtClean="0"/>
              <a:t>Base de dados </a:t>
            </a:r>
            <a:r>
              <a:rPr lang="pt-BR" sz="1800" b="1" dirty="0" err="1" smtClean="0"/>
              <a:t>georreferenciados</a:t>
            </a:r>
            <a:r>
              <a:rPr lang="pt-BR" sz="1800" b="1" dirty="0" smtClean="0"/>
              <a:t> PNLT 2010</a:t>
            </a:r>
            <a:r>
              <a:rPr lang="pt-BR" sz="1800" dirty="0" smtClean="0"/>
              <a:t>. Brasília, DF, 2010b. Disponível em: &lt;http://www.transportes.gov.br/index/conteudo/id/36604&gt;. Acesso em: 21 nov.2013.</a:t>
            </a:r>
          </a:p>
        </p:txBody>
      </p:sp>
      <p:sp>
        <p:nvSpPr>
          <p:cNvPr id="14339" name="CaixaDeTexto 20"/>
          <p:cNvSpPr txBox="1">
            <a:spLocks noChangeArrowheads="1"/>
          </p:cNvSpPr>
          <p:nvPr/>
        </p:nvSpPr>
        <p:spPr bwMode="auto">
          <a:xfrm>
            <a:off x="16534800" y="29629100"/>
            <a:ext cx="14824800" cy="132162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pPr algn="ctr"/>
            <a:r>
              <a:rPr lang="pt-BR" sz="4400" b="1" dirty="0" smtClean="0"/>
              <a:t> Conclusão</a:t>
            </a:r>
          </a:p>
          <a:p>
            <a:pPr algn="ctr"/>
            <a:endParaRPr lang="pt-BR" sz="1400" dirty="0" smtClean="0"/>
          </a:p>
          <a:p>
            <a:pPr algn="just"/>
            <a:r>
              <a:rPr lang="pt-BR" sz="4200" dirty="0" smtClean="0"/>
              <a:t>    Através </a:t>
            </a:r>
            <a:r>
              <a:rPr lang="pt-BR" sz="4200" dirty="0"/>
              <a:t>do estudo das regiões produtoras e das possíveis rotas de cargas e seus respectivos custos, pôde-se perceber que os modais que agregam menores custos ao transporte das cargas são os modais ferroviário e hidroviário. Pôde-se perceber, ainda, </a:t>
            </a:r>
            <a:r>
              <a:rPr lang="pt-BR" sz="4200" dirty="0" smtClean="0"/>
              <a:t>o </a:t>
            </a:r>
            <a:r>
              <a:rPr lang="pt-BR" sz="4200" dirty="0"/>
              <a:t>uso prioritário do modal rodoviário e suas más </a:t>
            </a:r>
            <a:r>
              <a:rPr lang="pt-BR" sz="4200" dirty="0" smtClean="0"/>
              <a:t>condições no Brasil. </a:t>
            </a:r>
            <a:r>
              <a:rPr lang="pt-BR" sz="4200" dirty="0"/>
              <a:t>Analisando-se as condições das rodovias, nas regiões próximas ao porto, elas se encontram em boas condições, porém nas regiões mais afastadas do </a:t>
            </a:r>
            <a:r>
              <a:rPr lang="pt-BR" sz="4200" dirty="0" smtClean="0"/>
              <a:t>porto e mais próximas das regiões de produção, </a:t>
            </a:r>
            <a:r>
              <a:rPr lang="pt-BR" sz="4200" dirty="0"/>
              <a:t>encontram-se, em geral, em más condições. </a:t>
            </a:r>
            <a:endParaRPr lang="pt-BR" sz="4200" dirty="0" smtClean="0"/>
          </a:p>
          <a:p>
            <a:pPr algn="just"/>
            <a:r>
              <a:rPr lang="pt-BR" sz="4200" dirty="0" smtClean="0"/>
              <a:t>Portanto</a:t>
            </a:r>
            <a:r>
              <a:rPr lang="pt-BR" sz="4200" dirty="0"/>
              <a:t>, de modo a contornar e reduzir os problemas na </a:t>
            </a:r>
            <a:r>
              <a:rPr lang="pt-BR" sz="4200" dirty="0" smtClean="0"/>
              <a:t>infraestrutura </a:t>
            </a:r>
            <a:r>
              <a:rPr lang="pt-BR" sz="4200" dirty="0"/>
              <a:t>de transporte brasileira é necessário que os investimentos nessa área não se concentrem somente em rodovias e no entorno do porto. Os investimentos devem ser direcionados à melhoria da infraestrutura em todo o território brasileiro, desde a região produtora até o porto, priorizando e incentivando os investimentos nos modais ferroviário e hidroviário, uma vez que o transporte de cargas no Brasil caracteriza-se como transporte de longa </a:t>
            </a:r>
            <a:r>
              <a:rPr lang="pt-BR" sz="4200" dirty="0" smtClean="0"/>
              <a:t>distância.</a:t>
            </a:r>
          </a:p>
          <a:p>
            <a:pPr algn="just" defTabSz="1065213"/>
            <a:endParaRPr lang="pt-BR" sz="4200" dirty="0" smtClean="0"/>
          </a:p>
          <a:p>
            <a:pPr algn="just" defTabSz="1065213"/>
            <a:endParaRPr lang="pt-BR" sz="1400" dirty="0" smtClean="0"/>
          </a:p>
          <a:p>
            <a:pPr algn="just" defTabSz="1065213"/>
            <a:endParaRPr lang="pt-BR" sz="1400" dirty="0" smtClean="0"/>
          </a:p>
          <a:p>
            <a:pPr algn="just" defTabSz="1065213"/>
            <a:endParaRPr lang="pt-BR" sz="1400" dirty="0" smtClean="0"/>
          </a:p>
          <a:p>
            <a:pPr algn="just" defTabSz="1065213"/>
            <a:endParaRPr lang="pt-BR" sz="4200" dirty="0"/>
          </a:p>
        </p:txBody>
      </p:sp>
      <p:sp>
        <p:nvSpPr>
          <p:cNvPr id="14340" name="CaixaDeTexto 19"/>
          <p:cNvSpPr txBox="1">
            <a:spLocks noChangeArrowheads="1"/>
          </p:cNvSpPr>
          <p:nvPr/>
        </p:nvSpPr>
        <p:spPr bwMode="auto">
          <a:xfrm>
            <a:off x="1017180" y="29627116"/>
            <a:ext cx="14824800" cy="1321824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r>
              <a:rPr lang="en-US" sz="4400" b="1" dirty="0" err="1" smtClean="0"/>
              <a:t>Metodologia</a:t>
            </a:r>
            <a:endParaRPr lang="en-US" sz="4400" b="1" dirty="0"/>
          </a:p>
        </p:txBody>
      </p:sp>
      <p:sp>
        <p:nvSpPr>
          <p:cNvPr id="14341" name="CaixaDeTexto 18"/>
          <p:cNvSpPr txBox="1">
            <a:spLocks noChangeArrowheads="1"/>
          </p:cNvSpPr>
          <p:nvPr/>
        </p:nvSpPr>
        <p:spPr bwMode="auto">
          <a:xfrm>
            <a:off x="1017180" y="10801349"/>
            <a:ext cx="14824800" cy="186519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106662" tIns="53331" rIns="106662" bIns="53331" anchorCtr="1"/>
          <a:lstStyle/>
          <a:p>
            <a:pPr algn="ctr"/>
            <a:r>
              <a:rPr lang="pt-BR" sz="4400" b="1" dirty="0" smtClean="0"/>
              <a:t>Introdução</a:t>
            </a:r>
          </a:p>
          <a:p>
            <a:endParaRPr lang="pt-BR" sz="1400" dirty="0"/>
          </a:p>
          <a:p>
            <a:pPr algn="just"/>
            <a:r>
              <a:rPr lang="pt-BR" sz="4200" dirty="0" smtClean="0"/>
              <a:t>    A </a:t>
            </a:r>
            <a:r>
              <a:rPr lang="pt-BR" sz="4200" dirty="0"/>
              <a:t>infraestrutura de transporte envolve os modais rodoviário, ferroviário, hidroviário, </a:t>
            </a:r>
            <a:r>
              <a:rPr lang="pt-BR" sz="4200" dirty="0" err="1"/>
              <a:t>dutoviário</a:t>
            </a:r>
            <a:r>
              <a:rPr lang="pt-BR" sz="4200" dirty="0"/>
              <a:t> e aéreo</a:t>
            </a:r>
            <a:r>
              <a:rPr lang="pt-BR" sz="4200" dirty="0" smtClean="0"/>
              <a:t>. A </a:t>
            </a:r>
            <a:r>
              <a:rPr lang="pt-BR" sz="4200" dirty="0"/>
              <a:t>matriz de transporte </a:t>
            </a:r>
            <a:r>
              <a:rPr lang="pt-BR" sz="4200" dirty="0" smtClean="0"/>
              <a:t>brasileira é </a:t>
            </a:r>
            <a:r>
              <a:rPr lang="pt-BR" sz="4200" dirty="0"/>
              <a:t>composta por: 61,1% de rodovias, 20,7% de ferrovias, 13,6% de hidrovias, 4,2% de </a:t>
            </a:r>
            <a:r>
              <a:rPr lang="pt-BR" sz="4200" dirty="0" err="1"/>
              <a:t>dutovias</a:t>
            </a:r>
            <a:r>
              <a:rPr lang="pt-BR" sz="4200" dirty="0"/>
              <a:t> e 0,4% de aerovias</a:t>
            </a:r>
            <a:r>
              <a:rPr lang="pt-BR" sz="4200" dirty="0" smtClean="0"/>
              <a:t>. Ao comparar essa matriz com as matrizes de países, como EUA e Canadá (Gráfico 1), </a:t>
            </a:r>
            <a:r>
              <a:rPr lang="pt-BR" sz="4200" dirty="0"/>
              <a:t>percebe-se que há uma predominância do modal rodoviário em relação a outros modais mais adequados para o transporte de longas distâncias predominante no Brasil. </a:t>
            </a:r>
            <a:endParaRPr lang="pt-BR" sz="4200" dirty="0" smtClean="0"/>
          </a:p>
          <a:p>
            <a:pPr algn="just"/>
            <a:endParaRPr lang="pt-BR" sz="2000" dirty="0" smtClean="0"/>
          </a:p>
          <a:p>
            <a:pPr algn="ctr"/>
            <a:r>
              <a:rPr lang="pt-BR" sz="3200" b="1" dirty="0" smtClean="0"/>
              <a:t>Gráfico 1 – Comparação entre </a:t>
            </a:r>
            <a:r>
              <a:rPr lang="pt-BR" sz="3200" b="1" dirty="0"/>
              <a:t>as matrizes de transporte no Brasil, nos </a:t>
            </a:r>
            <a:r>
              <a:rPr lang="pt-BR" sz="3200" b="1" dirty="0" smtClean="0"/>
              <a:t>EUA e </a:t>
            </a:r>
            <a:r>
              <a:rPr lang="pt-BR" sz="3200" b="1" dirty="0"/>
              <a:t>no Canadá</a:t>
            </a:r>
            <a:r>
              <a:rPr lang="pt-BR" sz="3200" b="1" dirty="0" smtClean="0"/>
              <a:t>.</a:t>
            </a:r>
          </a:p>
          <a:p>
            <a:pPr algn="just"/>
            <a:endParaRPr lang="pt-BR" sz="4200" dirty="0" smtClean="0"/>
          </a:p>
          <a:p>
            <a:pPr algn="just"/>
            <a:endParaRPr lang="pt-BR" sz="4200" dirty="0" smtClean="0"/>
          </a:p>
          <a:p>
            <a:pPr algn="just"/>
            <a:endParaRPr lang="pt-BR" sz="4200" dirty="0"/>
          </a:p>
          <a:p>
            <a:pPr algn="just"/>
            <a:endParaRPr lang="pt-BR" sz="4200" dirty="0" smtClean="0"/>
          </a:p>
          <a:p>
            <a:pPr algn="just"/>
            <a:endParaRPr lang="pt-BR" sz="3200" dirty="0" smtClean="0"/>
          </a:p>
          <a:p>
            <a:pPr algn="ctr"/>
            <a:r>
              <a:rPr lang="pt-BR" sz="2400" dirty="0" smtClean="0"/>
              <a:t>Fonte: adaptado de Confederação Nacional do Transporte (2013a) e </a:t>
            </a:r>
            <a:r>
              <a:rPr lang="pt-BR" sz="2400" dirty="0" err="1" smtClean="0"/>
              <a:t>Schroeder</a:t>
            </a:r>
            <a:r>
              <a:rPr lang="pt-BR" sz="2400" dirty="0" smtClean="0"/>
              <a:t> e Castro ([200-?])*</a:t>
            </a:r>
          </a:p>
          <a:p>
            <a:pPr algn="ctr"/>
            <a:endParaRPr lang="pt-BR" sz="2400" dirty="0"/>
          </a:p>
          <a:p>
            <a:pPr algn="just"/>
            <a:r>
              <a:rPr lang="pt-BR" sz="4200" dirty="0" smtClean="0"/>
              <a:t>    O </a:t>
            </a:r>
            <a:r>
              <a:rPr lang="pt-BR" sz="4200" dirty="0"/>
              <a:t>reflexo dessa má distribuição dos modais de transportes foi o surgimento das deficiências no acesso aos portos brasileiros, que ocasionam aumento dos </a:t>
            </a:r>
            <a:r>
              <a:rPr lang="pt-BR" sz="4200" dirty="0" smtClean="0"/>
              <a:t>custos </a:t>
            </a:r>
            <a:r>
              <a:rPr lang="pt-BR" sz="4200" dirty="0"/>
              <a:t>de transporte para as empresas, prejudicando as </a:t>
            </a:r>
            <a:r>
              <a:rPr lang="pt-BR" sz="4200" dirty="0" smtClean="0"/>
              <a:t>exportações do Brasil. Assim sendo, a </a:t>
            </a:r>
            <a:r>
              <a:rPr lang="pt-BR" sz="4200" dirty="0"/>
              <a:t>presente pesquisa </a:t>
            </a:r>
            <a:r>
              <a:rPr lang="pt-BR" sz="4200" dirty="0" smtClean="0"/>
              <a:t>analisou a </a:t>
            </a:r>
            <a:r>
              <a:rPr lang="pt-BR" sz="4200" dirty="0"/>
              <a:t>infraestrutura de transporte existente para alcançar os portos brasileiros. O objetivo dessa análise </a:t>
            </a:r>
            <a:r>
              <a:rPr lang="pt-BR" sz="4200" dirty="0" smtClean="0"/>
              <a:t>era </a:t>
            </a:r>
            <a:r>
              <a:rPr lang="pt-BR" sz="4200" dirty="0"/>
              <a:t>propor alternativas que permitiriam minimizar as falhas existentes nessa infraestrutura. </a:t>
            </a:r>
            <a:endParaRPr lang="pt-BR" sz="4200" dirty="0" smtClean="0"/>
          </a:p>
          <a:p>
            <a:endParaRPr lang="pt-BR" sz="1400" dirty="0" smtClean="0"/>
          </a:p>
          <a:p>
            <a:r>
              <a:rPr lang="pt-BR" sz="1800" dirty="0" smtClean="0"/>
              <a:t>*CONFEDERAÇÃO </a:t>
            </a:r>
            <a:r>
              <a:rPr lang="pt-BR" sz="1800" dirty="0"/>
              <a:t>NACIONAL DO TRANSPORTE (Brasil). </a:t>
            </a:r>
            <a:r>
              <a:rPr lang="pt-BR" sz="1800" b="1" dirty="0"/>
              <a:t>Boletim estatístico</a:t>
            </a:r>
            <a:r>
              <a:rPr lang="pt-BR" sz="1800" dirty="0"/>
              <a:t>. Brasília, DF, </a:t>
            </a:r>
            <a:r>
              <a:rPr lang="pt-BR" sz="1800" dirty="0" smtClean="0"/>
              <a:t>2013a. </a:t>
            </a:r>
            <a:r>
              <a:rPr lang="pt-BR" sz="1800" dirty="0"/>
              <a:t>Disponível em: &lt;http://www.cnt.org.br/Imagens%20CNT/PDFs%20CNT/Boletim%20Estatístico/estatistico_setembro_2013.pdf&gt;. Acesso em: 28 out. </a:t>
            </a:r>
            <a:r>
              <a:rPr lang="pt-BR" sz="1800" dirty="0" smtClean="0"/>
              <a:t>2013. </a:t>
            </a:r>
          </a:p>
          <a:p>
            <a:r>
              <a:rPr lang="pt-BR" sz="1800" dirty="0" smtClean="0"/>
              <a:t>SCHROEDER</a:t>
            </a:r>
            <a:r>
              <a:rPr lang="pt-BR" sz="1800" dirty="0"/>
              <a:t>, Élcio Mário; CASTRO, José Carlos de. </a:t>
            </a:r>
            <a:r>
              <a:rPr lang="pt-BR" sz="1800" b="1" dirty="0"/>
              <a:t>Transporte rodoviário de carga:</a:t>
            </a:r>
            <a:r>
              <a:rPr lang="pt-BR" sz="1800" dirty="0"/>
              <a:t> situação atual e perspectivas [artigo científico]. [200-?]. Disponível em: &lt;http://www.bndes.gov.br/SiteBNDES/export/sites/default/bndes_pt/Galerias/Arquivos/conhecimento/revista/carga.pdf&gt;. Acesso em: 08 nov. 2013. </a:t>
            </a:r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</p:txBody>
      </p:sp>
      <p:grpSp>
        <p:nvGrpSpPr>
          <p:cNvPr id="14343" name="Group 48"/>
          <p:cNvGrpSpPr>
            <a:grpSpLocks/>
          </p:cNvGrpSpPr>
          <p:nvPr/>
        </p:nvGrpSpPr>
        <p:grpSpPr bwMode="auto">
          <a:xfrm>
            <a:off x="720725" y="1080770"/>
            <a:ext cx="31322963" cy="9218613"/>
            <a:chOff x="454" y="669"/>
            <a:chExt cx="19731" cy="5807"/>
          </a:xfrm>
        </p:grpSpPr>
        <p:pic>
          <p:nvPicPr>
            <p:cNvPr id="8" name="Picture 9" descr="brasao_M4_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44" y="669"/>
              <a:ext cx="1313" cy="1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4363" name="Text Box 9"/>
            <p:cNvSpPr txBox="1">
              <a:spLocks noChangeArrowheads="1"/>
            </p:cNvSpPr>
            <p:nvPr/>
          </p:nvSpPr>
          <p:spPr bwMode="auto">
            <a:xfrm>
              <a:off x="454" y="5640"/>
              <a:ext cx="19502" cy="8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lIns="106662" tIns="53331" rIns="106662" bIns="53331">
              <a:spAutoFit/>
            </a:bodyPr>
            <a:lstStyle/>
            <a:p>
              <a:pPr algn="ctr" defTabSz="1065213"/>
              <a:r>
                <a:rPr lang="pt-BR" sz="4000" dirty="0" smtClean="0">
                  <a:solidFill>
                    <a:schemeClr val="bg1"/>
                  </a:solidFill>
                </a:rPr>
                <a:t>Aluna(s): Mariana Rosas </a:t>
              </a:r>
              <a:r>
                <a:rPr lang="pt-BR" sz="4000" dirty="0" err="1" smtClean="0">
                  <a:solidFill>
                    <a:schemeClr val="bg1"/>
                  </a:solidFill>
                </a:rPr>
                <a:t>Grandezzi</a:t>
              </a:r>
              <a:r>
                <a:rPr lang="pt-BR" sz="4000" dirty="0" smtClean="0">
                  <a:solidFill>
                    <a:schemeClr val="bg1"/>
                  </a:solidFill>
                </a:rPr>
                <a:t>, Marina </a:t>
              </a:r>
              <a:r>
                <a:rPr lang="pt-BR" sz="4000" dirty="0" err="1" smtClean="0">
                  <a:solidFill>
                    <a:schemeClr val="bg1"/>
                  </a:solidFill>
                </a:rPr>
                <a:t>Vendl</a:t>
              </a:r>
              <a:r>
                <a:rPr lang="pt-BR" sz="4000" dirty="0" smtClean="0">
                  <a:solidFill>
                    <a:schemeClr val="bg1"/>
                  </a:solidFill>
                </a:rPr>
                <a:t> Craveiro, Paola Cristina do Couto     Orientador: Sergio Vicente </a:t>
              </a:r>
              <a:r>
                <a:rPr lang="pt-BR" sz="4000" dirty="0" err="1" smtClean="0">
                  <a:solidFill>
                    <a:schemeClr val="bg1"/>
                  </a:solidFill>
                </a:rPr>
                <a:t>Denser</a:t>
              </a:r>
              <a:r>
                <a:rPr lang="pt-BR" sz="4000" dirty="0" smtClean="0">
                  <a:solidFill>
                    <a:schemeClr val="bg1"/>
                  </a:solidFill>
                </a:rPr>
                <a:t> </a:t>
              </a:r>
              <a:r>
                <a:rPr lang="pt-BR" sz="4000" dirty="0" err="1" smtClean="0">
                  <a:solidFill>
                    <a:schemeClr val="bg1"/>
                  </a:solidFill>
                </a:rPr>
                <a:t>Pamboukian</a:t>
              </a:r>
              <a:endParaRPr lang="pt-BR" sz="4000" dirty="0">
                <a:solidFill>
                  <a:schemeClr val="bg1"/>
                </a:solidFill>
              </a:endParaRPr>
            </a:p>
            <a:p>
              <a:pPr algn="ctr" defTabSz="1065213"/>
              <a:r>
                <a:rPr lang="pt-BR" sz="4000" dirty="0">
                  <a:solidFill>
                    <a:schemeClr val="bg1"/>
                  </a:solidFill>
                </a:rPr>
                <a:t>Universidade Presbiteriana Mackenzie – </a:t>
              </a:r>
              <a:r>
                <a:rPr lang="pt-BR" sz="4000" dirty="0" smtClean="0">
                  <a:solidFill>
                    <a:schemeClr val="bg1"/>
                  </a:solidFill>
                </a:rPr>
                <a:t>Curso de Engenharia Civil</a:t>
              </a:r>
              <a:endParaRPr lang="pt-BR" sz="4000" dirty="0">
                <a:solidFill>
                  <a:schemeClr val="bg1"/>
                </a:solidFill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454" y="2258"/>
              <a:ext cx="19731" cy="3174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  <a:effectLst/>
          </p:spPr>
          <p:txBody>
            <a:bodyPr lIns="106662" tIns="53331" rIns="106662" bIns="53331" anchor="ctr" anchorCtr="1"/>
            <a:lstStyle/>
            <a:p>
              <a:pPr algn="ctr"/>
              <a:r>
                <a:rPr lang="pt-BR" sz="8800" b="1" dirty="0" smtClean="0"/>
                <a:t>INFRAESTRUTURA DE TRANSPORTE: ALTERNATIVAS PARA MELHORAR O ACESSO AOS PORTOS BRASILEIROS</a:t>
              </a:r>
              <a:endParaRPr lang="pt-BR" sz="8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4344" name="Rectangle 481"/>
          <p:cNvSpPr>
            <a:spLocks noChangeArrowheads="1"/>
          </p:cNvSpPr>
          <p:nvPr/>
        </p:nvSpPr>
        <p:spPr bwMode="auto">
          <a:xfrm>
            <a:off x="6970713" y="18727738"/>
            <a:ext cx="5603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5" name="Rectangle 485"/>
          <p:cNvSpPr>
            <a:spLocks noChangeArrowheads="1"/>
          </p:cNvSpPr>
          <p:nvPr/>
        </p:nvSpPr>
        <p:spPr bwMode="auto">
          <a:xfrm>
            <a:off x="6970713" y="18727738"/>
            <a:ext cx="584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6" name="Rectangle 489"/>
          <p:cNvSpPr>
            <a:spLocks noChangeArrowheads="1"/>
          </p:cNvSpPr>
          <p:nvPr/>
        </p:nvSpPr>
        <p:spPr bwMode="auto">
          <a:xfrm>
            <a:off x="6970713" y="18727738"/>
            <a:ext cx="571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7" name="Rectangle 501"/>
          <p:cNvSpPr>
            <a:spLocks noChangeArrowheads="1"/>
          </p:cNvSpPr>
          <p:nvPr/>
        </p:nvSpPr>
        <p:spPr bwMode="auto">
          <a:xfrm>
            <a:off x="6970713" y="18727738"/>
            <a:ext cx="584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sp>
        <p:nvSpPr>
          <p:cNvPr id="14348" name="Rectangle 516"/>
          <p:cNvSpPr>
            <a:spLocks noChangeArrowheads="1"/>
          </p:cNvSpPr>
          <p:nvPr/>
        </p:nvSpPr>
        <p:spPr bwMode="auto">
          <a:xfrm>
            <a:off x="6970713" y="18727738"/>
            <a:ext cx="584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pt-BR" sz="8500"/>
          </a:p>
        </p:txBody>
      </p:sp>
      <p:pic>
        <p:nvPicPr>
          <p:cNvPr id="14349" name="Picture 19" descr="I:\TGI_EE\logo_universidade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3" y="1800225"/>
            <a:ext cx="22987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24" descr="simbolo_M[1]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118" y="1059498"/>
            <a:ext cx="2880994" cy="30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xmlns="" val="3722156590"/>
              </p:ext>
            </p:extLst>
          </p:nvPr>
        </p:nvGraphicFramePr>
        <p:xfrm>
          <a:off x="4748642" y="18901550"/>
          <a:ext cx="7064782" cy="2846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1440180" y="30963869"/>
            <a:ext cx="3960494" cy="1800225"/>
          </a:xfrm>
          <a:prstGeom prst="rect">
            <a:avLst/>
          </a:prstGeom>
          <a:solidFill>
            <a:srgbClr val="FF656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Pesquisa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bibliográfica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480810" y="30603825"/>
            <a:ext cx="9001125" cy="2880360"/>
          </a:xfrm>
          <a:prstGeom prst="rect">
            <a:avLst/>
          </a:prstGeom>
          <a:solidFill>
            <a:srgbClr val="FF6565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600" b="1" u="sng" dirty="0" err="1" smtClean="0"/>
              <a:t>Coleta</a:t>
            </a:r>
            <a:r>
              <a:rPr lang="en-US" sz="3600" b="1" u="sng" dirty="0" smtClean="0"/>
              <a:t> de dados</a:t>
            </a:r>
          </a:p>
          <a:p>
            <a:pPr algn="ctr" defTabSz="1066625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modais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transporte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existentes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acesso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organizados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brasileiros</a:t>
            </a:r>
            <a:endParaRPr lang="en-US" sz="3600" b="1" dirty="0" smtClean="0"/>
          </a:p>
          <a:p>
            <a:pPr algn="ctr" defTabSz="1066625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produtos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exportados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porto</a:t>
            </a:r>
            <a:endParaRPr lang="en-US" sz="3600" b="1" dirty="0" smtClean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3240404" y="34564319"/>
            <a:ext cx="10081261" cy="1440181"/>
          </a:xfrm>
          <a:prstGeom prst="rect">
            <a:avLst/>
          </a:prstGeom>
          <a:solidFill>
            <a:srgbClr val="FF6565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600" b="1" dirty="0" err="1" smtClean="0"/>
              <a:t>Escolha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três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relevância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econômica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Itaquí</a:t>
            </a:r>
            <a:r>
              <a:rPr lang="en-US" sz="3600" b="1" dirty="0" smtClean="0"/>
              <a:t>, Santos e </a:t>
            </a:r>
            <a:r>
              <a:rPr lang="en-US" sz="3600" b="1" dirty="0" err="1" smtClean="0"/>
              <a:t>Vitória</a:t>
            </a:r>
            <a:r>
              <a:rPr lang="en-US" sz="3600" b="1" dirty="0" smtClean="0"/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440180" y="37084635"/>
            <a:ext cx="4320540" cy="5400675"/>
          </a:xfrm>
          <a:prstGeom prst="rect">
            <a:avLst/>
          </a:prstGeom>
          <a:solidFill>
            <a:srgbClr val="FF5353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Análise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infraestrutura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transporte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existente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desde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áreas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produção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soja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milho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minério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ferro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até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três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portos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escolhidos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120764" y="37084635"/>
            <a:ext cx="4680585" cy="2520315"/>
          </a:xfrm>
          <a:prstGeom prst="rect">
            <a:avLst/>
          </a:prstGeom>
          <a:solidFill>
            <a:srgbClr val="FF535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600" b="1" dirty="0" err="1" smtClean="0"/>
              <a:t>Análise</a:t>
            </a:r>
            <a:r>
              <a:rPr lang="en-US" sz="3600" b="1" dirty="0" smtClean="0"/>
              <a:t> das </a:t>
            </a:r>
            <a:r>
              <a:rPr lang="en-US" sz="3600" b="1" dirty="0" err="1" smtClean="0"/>
              <a:t>interligações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existentes</a:t>
            </a:r>
            <a:r>
              <a:rPr lang="en-US" sz="3600" b="1" dirty="0" smtClean="0"/>
              <a:t> entre </a:t>
            </a:r>
            <a:r>
              <a:rPr lang="en-US" sz="3600" b="1" dirty="0" err="1" smtClean="0"/>
              <a:t>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modais</a:t>
            </a:r>
            <a:endParaRPr lang="en-US" sz="3600" b="1" dirty="0" smtClean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11161395" y="37804725"/>
            <a:ext cx="4320541" cy="3960495"/>
          </a:xfrm>
          <a:prstGeom prst="rect">
            <a:avLst/>
          </a:prstGeom>
          <a:solidFill>
            <a:srgbClr val="FF535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pt-BR" sz="3600" b="1" dirty="0" smtClean="0"/>
              <a:t>Alternativas viáveis para contornar as falhas existentes no transporte de cargas até os três portos</a:t>
            </a:r>
            <a:endParaRPr lang="en-US" sz="3600" b="1" dirty="0" smtClean="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6120764" y="39964994"/>
            <a:ext cx="4680586" cy="2700000"/>
          </a:xfrm>
          <a:prstGeom prst="rect">
            <a:avLst/>
          </a:prstGeom>
          <a:solidFill>
            <a:srgbClr val="FF5353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600" b="1" dirty="0" err="1" smtClean="0"/>
              <a:t>Comparação</a:t>
            </a:r>
            <a:r>
              <a:rPr lang="en-US" sz="3600" b="1" dirty="0" smtClean="0"/>
              <a:t> dos </a:t>
            </a:r>
            <a:r>
              <a:rPr lang="en-US" sz="3600" b="1" dirty="0" err="1" smtClean="0"/>
              <a:t>custos</a:t>
            </a:r>
            <a:r>
              <a:rPr lang="en-US" sz="3600" b="1" dirty="0" smtClean="0"/>
              <a:t> das </a:t>
            </a:r>
            <a:r>
              <a:rPr lang="en-US" sz="3600" b="1" dirty="0" err="1" smtClean="0"/>
              <a:t>alternativas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transporte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analisadas</a:t>
            </a:r>
            <a:endParaRPr lang="en-US" sz="3600" b="1" dirty="0" smtClean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960495" y="32764095"/>
            <a:ext cx="0" cy="10801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960495" y="33844230"/>
            <a:ext cx="7200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1161395" y="33484185"/>
            <a:ext cx="0" cy="360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2" idx="2"/>
          </p:cNvCxnSpPr>
          <p:nvPr/>
        </p:nvCxnSpPr>
        <p:spPr>
          <a:xfrm flipH="1">
            <a:off x="8281034" y="36004500"/>
            <a:ext cx="1" cy="3600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600450" y="36364545"/>
            <a:ext cx="43205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920990" y="36364545"/>
            <a:ext cx="5400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281033" y="39616384"/>
            <a:ext cx="0" cy="360043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 bwMode="auto">
          <a:xfrm>
            <a:off x="3960495" y="36364545"/>
            <a:ext cx="7920990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200" dirty="0" err="1" smtClean="0"/>
              <a:t>Geoprocessamento</a:t>
            </a:r>
            <a:r>
              <a:rPr lang="en-US" sz="3200" dirty="0" smtClean="0"/>
              <a:t>       (software QGIS)</a:t>
            </a:r>
          </a:p>
        </p:txBody>
      </p:sp>
      <p:sp>
        <p:nvSpPr>
          <p:cNvPr id="99" name="TextBox 98"/>
          <p:cNvSpPr txBox="1"/>
          <p:nvPr/>
        </p:nvSpPr>
        <p:spPr bwMode="auto">
          <a:xfrm>
            <a:off x="3960495" y="33872249"/>
            <a:ext cx="7920990" cy="7200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wrap="square" lIns="106662" tIns="53331" rIns="106662" bIns="53331" rtlCol="0" anchor="ctr" anchorCtr="1">
            <a:noAutofit/>
          </a:bodyPr>
          <a:lstStyle/>
          <a:p>
            <a:pPr algn="ctr" defTabSz="1066625"/>
            <a:r>
              <a:rPr lang="en-US" sz="3200" dirty="0" err="1" smtClean="0"/>
              <a:t>Geoprocessamento</a:t>
            </a:r>
            <a:r>
              <a:rPr lang="en-US" sz="3200" dirty="0" smtClean="0"/>
              <a:t>        (software QGIS)</a:t>
            </a:r>
          </a:p>
        </p:txBody>
      </p:sp>
      <p:pic>
        <p:nvPicPr>
          <p:cNvPr id="1028" name="Imagem 27"/>
          <p:cNvPicPr>
            <a:picLocks noChangeAspect="1" noChangeArrowheads="1"/>
          </p:cNvPicPr>
          <p:nvPr/>
        </p:nvPicPr>
        <p:blipFill>
          <a:blip r:embed="rId8" cstate="print"/>
          <a:srcRect t="23495" r="16209" b="5374"/>
          <a:stretch>
            <a:fillRect/>
          </a:stretch>
        </p:blipFill>
        <p:spPr bwMode="auto">
          <a:xfrm>
            <a:off x="24048000" y="16750665"/>
            <a:ext cx="7058659" cy="41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m 1"/>
          <p:cNvPicPr>
            <a:picLocks noChangeAspect="1" noChangeArrowheads="1"/>
          </p:cNvPicPr>
          <p:nvPr/>
        </p:nvPicPr>
        <p:blipFill>
          <a:blip r:embed="rId9" cstate="print"/>
          <a:srcRect t="23383" r="15848" b="5299"/>
          <a:stretch>
            <a:fillRect/>
          </a:stretch>
        </p:blipFill>
        <p:spPr bwMode="auto">
          <a:xfrm>
            <a:off x="16776000" y="16750665"/>
            <a:ext cx="6982525" cy="41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32"/>
          <p:cNvPicPr>
            <a:picLocks noChangeAspect="1" noChangeArrowheads="1"/>
          </p:cNvPicPr>
          <p:nvPr/>
        </p:nvPicPr>
        <p:blipFill>
          <a:blip r:embed="rId10" cstate="print"/>
          <a:srcRect t="21722" r="16750" b="4817"/>
          <a:stretch>
            <a:fillRect/>
          </a:stretch>
        </p:blipFill>
        <p:spPr bwMode="auto">
          <a:xfrm>
            <a:off x="16776000" y="21071205"/>
            <a:ext cx="6998400" cy="41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Rectangle 107"/>
          <p:cNvSpPr/>
          <p:nvPr/>
        </p:nvSpPr>
        <p:spPr>
          <a:xfrm>
            <a:off x="23882985" y="20941725"/>
            <a:ext cx="738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321050">
              <a:tabLst>
                <a:tab pos="4837113" algn="l"/>
                <a:tab pos="7362825" algn="l"/>
              </a:tabLst>
            </a:pPr>
            <a:r>
              <a:rPr lang="pt-BR" sz="3200" b="1" dirty="0" smtClean="0"/>
              <a:t>Tabela 1 – Custos das alternativas de transporte de soja dos municípios de MT até o Porto de </a:t>
            </a:r>
            <a:r>
              <a:rPr lang="pt-BR" sz="3200" b="1" dirty="0" err="1" smtClean="0"/>
              <a:t>Itaquí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10801349" y="41405175"/>
            <a:ext cx="360045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60423" y="41405175"/>
            <a:ext cx="360046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94160" y="22505035"/>
            <a:ext cx="6210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5400674" y="31912560"/>
            <a:ext cx="10801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8281033" y="36364545"/>
            <a:ext cx="1" cy="72008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>
            <a:off x="8281033" y="33844230"/>
            <a:ext cx="0" cy="74302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endCxn id="23" idx="0"/>
          </p:cNvCxnSpPr>
          <p:nvPr/>
        </p:nvCxnSpPr>
        <p:spPr>
          <a:xfrm>
            <a:off x="3600450" y="36353111"/>
            <a:ext cx="0" cy="73152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endCxn id="29" idx="0"/>
          </p:cNvCxnSpPr>
          <p:nvPr/>
        </p:nvCxnSpPr>
        <p:spPr>
          <a:xfrm>
            <a:off x="13321665" y="36364545"/>
            <a:ext cx="1" cy="144018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cmpd="sng">
          <a:solidFill>
            <a:srgbClr val="FF0000"/>
          </a:solidFill>
          <a:miter lim="800000"/>
          <a:headEnd/>
          <a:tailEnd/>
        </a:ln>
        <a:effectLst/>
      </a:spPr>
      <a:bodyPr lIns="106662" tIns="53331" rIns="106662" bIns="53331" anchor="ctr" anchorCtr="1">
        <a:noAutofit/>
      </a:bodyPr>
      <a:lstStyle>
        <a:defPPr algn="ctr" defTabSz="1066625">
          <a:defRPr sz="14000" b="1" dirty="0" smtClean="0">
            <a:solidFill>
              <a:srgbClr val="1966FF"/>
            </a:solidFill>
            <a:effectLst>
              <a:outerShdw blurRad="38100" dist="38100" dir="2700000" algn="tl">
                <a:srgbClr val="C0C0C0"/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816</Words>
  <Application>Microsoft Office PowerPoint</Application>
  <PresentationFormat>Personalizar</PresentationFormat>
  <Paragraphs>65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Instituto Presbiteriano Mackenzie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Coordenadoria de Pesquisa</dc:creator>
  <cp:lastModifiedBy>Sergio Vicente Denser Pamboukian</cp:lastModifiedBy>
  <cp:revision>221</cp:revision>
  <dcterms:created xsi:type="dcterms:W3CDTF">2007-08-10T13:38:49Z</dcterms:created>
  <dcterms:modified xsi:type="dcterms:W3CDTF">2015-04-24T17:48:11Z</dcterms:modified>
</cp:coreProperties>
</file>